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0" r:id="rId5"/>
    <p:sldId id="262" r:id="rId6"/>
    <p:sldId id="258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26F0D-E461-F4C0-180E-24CD4DDE0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D0C69C3-6757-E47A-47DE-100C4292A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3B7C3F-70F7-F5CC-DF9A-CB5821472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FE0-E484-47ED-AA1A-804CB0900295}" type="datetimeFigureOut">
              <a:rPr lang="de-CH" smtClean="0"/>
              <a:t>22.03.2026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670A8B-F1FD-06AE-F4C9-0BB97ADC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F6C56A-5AE4-E986-D074-E5C48FE8C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EC9-B93A-4CC0-B639-A30B22298E0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806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E25F79-C534-9CA6-8F15-F6A53D73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4E6D69-A695-D12D-A066-DF073730B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4DB56D-9193-4A5A-1534-6DBA4458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FE0-E484-47ED-AA1A-804CB0900295}" type="datetimeFigureOut">
              <a:rPr lang="de-CH" smtClean="0"/>
              <a:t>22.03.2026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EC5302-48B7-8B95-79A6-7580DFDC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27B38D-2E47-F1A9-446C-6C1C1512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EC9-B93A-4CC0-B639-A30B22298E0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997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473FFFB-064D-602C-A188-C704F23D78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DFB3D3D-44F5-1CA5-2B8C-C3E905EE8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B8FD72-F7A9-9685-ABD9-2BC7893B7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FE0-E484-47ED-AA1A-804CB0900295}" type="datetimeFigureOut">
              <a:rPr lang="de-CH" smtClean="0"/>
              <a:t>22.03.2026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061984-8241-DE27-D289-3CF5DBD70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C870BF-F9CA-EF8D-BA9A-A5BB70E2F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EC9-B93A-4CC0-B639-A30B22298E0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222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BEE7A-4A41-A88D-B321-395907C3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365A28-7499-861F-4CC3-4BA03D700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45DA54-89CB-5240-7D2E-5305C0C5A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FE0-E484-47ED-AA1A-804CB0900295}" type="datetimeFigureOut">
              <a:rPr lang="de-CH" smtClean="0"/>
              <a:t>22.03.2026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F3DBD6-183E-94B9-3C7B-2F3550E8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0BB310-70EC-AC9C-11EF-4484A3874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EC9-B93A-4CC0-B639-A30B22298E0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8534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21A7CD-C94E-F8ED-6A11-1C865F6A4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DE5872-76A8-59DD-5B90-3F6C3B86D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E06122-FEE6-1B6B-6680-508B7C2C4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FE0-E484-47ED-AA1A-804CB0900295}" type="datetimeFigureOut">
              <a:rPr lang="de-CH" smtClean="0"/>
              <a:t>22.03.2026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5A4D56-380D-F5B2-3172-487DEB36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416086-CC84-3260-316D-60DAFC74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EC9-B93A-4CC0-B639-A30B22298E0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21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AFB75-6844-B6FC-68B2-B702B6EA7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1882C0-13AE-F463-1FE6-8D253B82D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A7F6DA-723E-A2D3-23D8-1DEC52A01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53EAF8-31BD-E5B1-5E93-44EC504E3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FE0-E484-47ED-AA1A-804CB0900295}" type="datetimeFigureOut">
              <a:rPr lang="de-CH" smtClean="0"/>
              <a:t>22.03.2026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877328D-F967-06DD-C771-FFDDA0B4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4C3B9A-E30A-0E58-B612-2FD704ECB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EC9-B93A-4CC0-B639-A30B22298E0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6825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F455F-EAE4-7381-0925-BC32C9F5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63CA6C-412A-A81A-5F3A-17EDD611D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3AE67D-263B-39A5-B329-C7970C71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EE79701-D4A2-88A4-7CEB-E8AFBCC42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A65DB3D-7DF3-D2C0-BE1B-380652B93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7CA2DE0-B41F-9806-6BB2-7F6426171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FE0-E484-47ED-AA1A-804CB0900295}" type="datetimeFigureOut">
              <a:rPr lang="de-CH" smtClean="0"/>
              <a:t>22.03.2026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92B12-14F6-F095-A80B-83C51100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21FF23-122A-750E-322D-31BF1C1B9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EC9-B93A-4CC0-B639-A30B22298E0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080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4E101-76E0-4006-EA51-BD8FD33D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16C1B7-82B9-EAE2-F53C-DA198FE5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FE0-E484-47ED-AA1A-804CB0900295}" type="datetimeFigureOut">
              <a:rPr lang="de-CH" smtClean="0"/>
              <a:t>22.03.2026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A6E0AA-1947-E39A-B185-30CE8CF7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BC6568-E64B-A4BA-9CD1-61C5EB14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EC9-B93A-4CC0-B639-A30B22298E0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1491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B62C85D-EFB7-7C54-3E74-BD612DAF7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FE0-E484-47ED-AA1A-804CB0900295}" type="datetimeFigureOut">
              <a:rPr lang="de-CH" smtClean="0"/>
              <a:t>22.03.2026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0441DA-08B3-C88F-B868-25536B85C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8006C8-C01A-36AA-66C7-A1A92C832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EC9-B93A-4CC0-B639-A30B22298E0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151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DDC3C2-4C16-6D9B-621E-B9358545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2E9874-9EF8-27B9-326F-2428ED193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B2C20D7-8CB6-F99D-D9CF-DF9E12B7F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FDFC3D-98FE-C15B-9531-5279233BF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FE0-E484-47ED-AA1A-804CB0900295}" type="datetimeFigureOut">
              <a:rPr lang="de-CH" smtClean="0"/>
              <a:t>22.03.2026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E44A40-16EE-CBFD-2B40-E2DBC05A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A461B4-48B0-565F-C482-422D7FB86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EC9-B93A-4CC0-B639-A30B22298E0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97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C77EF-1FE4-6D2E-7DF2-7E3B4AF0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7DBDB23-3946-610F-426D-EDD0D57EFA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44B77B5-FBF0-50D3-9726-A65412C65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5B5027A-25E0-EE8C-5245-CC6F69B0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72FE0-E484-47ED-AA1A-804CB0900295}" type="datetimeFigureOut">
              <a:rPr lang="de-CH" smtClean="0"/>
              <a:t>22.03.2026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ABEC41-7F54-6BEA-1A3B-0874913D2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7345AF-E4EE-E6B4-01C7-1D6C0DA0F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DEC9-B93A-4CC0-B639-A30B22298E0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492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8217CB-7B4F-92EF-D5BC-4F984D580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1DA04B-499A-5B0F-9F74-690C2209D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560F16-6515-B4ED-03D7-1BE71966EF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B72FE0-E484-47ED-AA1A-804CB0900295}" type="datetimeFigureOut">
              <a:rPr lang="de-CH" smtClean="0"/>
              <a:t>22.03.2026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223533-4380-B8CA-0B05-52884B973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27533F-155C-31CE-7C50-7CF1247375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A6DEC9-B93A-4CC0-B639-A30B22298E0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698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/index.php?title=Jura_und_Randen&amp;action=edit&amp;redlink=1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de.wikipedia.org/wiki/Kanton_Jura" TargetMode="External"/><Relationship Id="rId2" Type="http://schemas.openxmlformats.org/officeDocument/2006/relationships/hyperlink" Target="https://de.wikipedia.org/wiki/Jura_(Gebirge)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6.JP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Fr%C3%A4nkische_Alb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.wikipedia.org/wiki/Schw%C3%A4bische_Alb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de.wikipedia.org/wiki/Oberpf%C3%A4lzer_Jur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Schweiz" TargetMode="External"/><Relationship Id="rId13" Type="http://schemas.openxmlformats.org/officeDocument/2006/relationships/hyperlink" Target="https://de.wikipedia.org/wiki/Ain" TargetMode="External"/><Relationship Id="rId18" Type="http://schemas.openxmlformats.org/officeDocument/2006/relationships/hyperlink" Target="https://de.wikipedia.org/wiki/Frankreich" TargetMode="External"/><Relationship Id="rId3" Type="http://schemas.openxmlformats.org/officeDocument/2006/relationships/hyperlink" Target="https://de.wikipedia.org/wiki/Franz%C3%B6sische_Sprache" TargetMode="External"/><Relationship Id="rId7" Type="http://schemas.openxmlformats.org/officeDocument/2006/relationships/hyperlink" Target="https://de.wikipedia.org/wiki/Auvergne-Rh%C3%B4ne-Alpes" TargetMode="External"/><Relationship Id="rId12" Type="http://schemas.openxmlformats.org/officeDocument/2006/relationships/hyperlink" Target="https://de.wikipedia.org/wiki/D%C3%A9partement_Jura" TargetMode="External"/><Relationship Id="rId17" Type="http://schemas.openxmlformats.org/officeDocument/2006/relationships/image" Target="../media/image3.jpg"/><Relationship Id="rId2" Type="http://schemas.openxmlformats.org/officeDocument/2006/relationships/image" Target="../media/image9.png"/><Relationship Id="rId16" Type="http://schemas.openxmlformats.org/officeDocument/2006/relationships/image" Target="../media/image10.png"/><Relationship Id="rId20" Type="http://schemas.openxmlformats.org/officeDocument/2006/relationships/hyperlink" Target="https://de.wikipedia.org/wiki/Grenze_zwischen_Frankreich_und_der_Schweiz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.wikipedia.org/wiki/Bourgogne-Franche-Comt%C3%A9" TargetMode="External"/><Relationship Id="rId11" Type="http://schemas.openxmlformats.org/officeDocument/2006/relationships/hyperlink" Target="https://de.wikipedia.org/wiki/Doubs" TargetMode="External"/><Relationship Id="rId5" Type="http://schemas.openxmlformats.org/officeDocument/2006/relationships/hyperlink" Target="https://de.wikipedia.org/wiki/Region_(Frankreich)" TargetMode="External"/><Relationship Id="rId15" Type="http://schemas.openxmlformats.org/officeDocument/2006/relationships/hyperlink" Target="https://de.wikipedia.org/wiki/Franz%C3%B6sisches_Rhonetal" TargetMode="External"/><Relationship Id="rId10" Type="http://schemas.openxmlformats.org/officeDocument/2006/relationships/hyperlink" Target="https://de.wikipedia.org/wiki/D%C3%A9partement_Doubs" TargetMode="External"/><Relationship Id="rId19" Type="http://schemas.openxmlformats.org/officeDocument/2006/relationships/hyperlink" Target="https://de.wikipedia.org/wiki/D%C3%A9partement" TargetMode="External"/><Relationship Id="rId4" Type="http://schemas.openxmlformats.org/officeDocument/2006/relationships/hyperlink" Target="https://de.wikipedia.org/wiki/Jura_(Gebirge)" TargetMode="External"/><Relationship Id="rId9" Type="http://schemas.openxmlformats.org/officeDocument/2006/relationships/hyperlink" Target="https://de.wikipedia.org/wiki/Parc_naturel_r%C3%A9gional_Jura_vaudois" TargetMode="External"/><Relationship Id="rId14" Type="http://schemas.openxmlformats.org/officeDocument/2006/relationships/hyperlink" Target="https://de.wikipedia.org/wiki/D%C3%A9partement_Ai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Bourgogne-Franche-Comt%C3%A9" TargetMode="External"/><Relationship Id="rId13" Type="http://schemas.openxmlformats.org/officeDocument/2006/relationships/hyperlink" Target="https://de.wikipedia.org/wiki/Schweiz" TargetMode="External"/><Relationship Id="rId3" Type="http://schemas.openxmlformats.org/officeDocument/2006/relationships/hyperlink" Target="https://de.wikipedia.org/wiki/D%C3%A9partement_Jura" TargetMode="External"/><Relationship Id="rId7" Type="http://schemas.openxmlformats.org/officeDocument/2006/relationships/hyperlink" Target="https://de.wikipedia.org/wiki/Region_(Frankreich)" TargetMode="External"/><Relationship Id="rId12" Type="http://schemas.openxmlformats.org/officeDocument/2006/relationships/hyperlink" Target="https://de.wikipedia.org/wiki/D%C3%A9partement_Doubs" TargetMode="External"/><Relationship Id="rId17" Type="http://schemas.openxmlformats.org/officeDocument/2006/relationships/hyperlink" Target="https://de.wikipedia.org/wiki/D%C3%A9partement_C%C3%B4te-d%E2%80%99Or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s://de.wikipedia.org/wiki/D%C3%A9partement_Sa%C3%B4ne-et-Loir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.wikipedia.org/wiki/D%C3%A9partement" TargetMode="External"/><Relationship Id="rId11" Type="http://schemas.openxmlformats.org/officeDocument/2006/relationships/hyperlink" Target="https://de.wikipedia.org/wiki/D%C3%A9partement_Haute-Sa%C3%B4ne" TargetMode="External"/><Relationship Id="rId5" Type="http://schemas.openxmlformats.org/officeDocument/2006/relationships/hyperlink" Target="https://de.wikipedia.org/wiki/Frankreich" TargetMode="External"/><Relationship Id="rId15" Type="http://schemas.openxmlformats.org/officeDocument/2006/relationships/hyperlink" Target="https://de.wikipedia.org/wiki/D%C3%A9partement_Ain" TargetMode="External"/><Relationship Id="rId10" Type="http://schemas.openxmlformats.org/officeDocument/2006/relationships/hyperlink" Target="https://de.wikipedia.org/wiki/Jura_(Gebirge)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de.wikipedia.org/wiki/Grenze_zwischen_Frankreich_und_der_Schweiz" TargetMode="External"/><Relationship Id="rId14" Type="http://schemas.openxmlformats.org/officeDocument/2006/relationships/hyperlink" Target="https://de.wikipedia.org/wiki/Kanton_Waadt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C5B909E-A89F-EC77-773C-005A6496A6CD}"/>
              </a:ext>
            </a:extLst>
          </p:cNvPr>
          <p:cNvSpPr txBox="1"/>
          <p:nvPr/>
        </p:nvSpPr>
        <p:spPr>
          <a:xfrm>
            <a:off x="210911" y="3910599"/>
            <a:ext cx="5032093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b="1" dirty="0"/>
              <a:t>Jura – der </a:t>
            </a:r>
            <a:r>
              <a:rPr lang="de-DE" dirty="0"/>
              <a:t>Gebirgszug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sz="1400" dirty="0"/>
              <a:t>Das </a:t>
            </a:r>
            <a:r>
              <a:rPr lang="de-DE" sz="1400" dirty="0">
                <a:hlinkClick r:id="rId2" tooltip="Jura (Gebirge)"/>
              </a:rPr>
              <a:t>Jura Gebirge</a:t>
            </a:r>
            <a:r>
              <a:rPr lang="de-DE" sz="1400" dirty="0"/>
              <a:t> ist im </a:t>
            </a:r>
            <a:r>
              <a:rPr lang="de-DE" sz="1400" dirty="0" err="1"/>
              <a:t>fränzösischen</a:t>
            </a:r>
            <a:r>
              <a:rPr lang="de-DE" sz="1400" dirty="0"/>
              <a:t> Departement Jura  und im Schweizer Jura (</a:t>
            </a:r>
            <a:r>
              <a:rPr lang="de-DE" sz="1400" b="1" dirty="0"/>
              <a:t>Kanton Jura, </a:t>
            </a:r>
            <a:r>
              <a:rPr lang="de-DE" sz="1400" dirty="0"/>
              <a:t>aber auch </a:t>
            </a:r>
            <a:r>
              <a:rPr lang="de-DE" sz="1400" b="1" dirty="0"/>
              <a:t>Solothurner Jura </a:t>
            </a:r>
            <a:r>
              <a:rPr lang="de-DE" sz="1400" dirty="0"/>
              <a:t>und </a:t>
            </a:r>
            <a:r>
              <a:rPr lang="de-DE" sz="1400" b="1" dirty="0"/>
              <a:t>Basler Jura </a:t>
            </a:r>
            <a:r>
              <a:rPr lang="de-DE" sz="1400" dirty="0"/>
              <a:t>und </a:t>
            </a:r>
            <a:r>
              <a:rPr lang="de-DE" sz="1400" b="1" dirty="0"/>
              <a:t>Schaffhauser Jura)</a:t>
            </a:r>
            <a:r>
              <a:rPr lang="de-DE" sz="1400" dirty="0"/>
              <a:t>. </a:t>
            </a:r>
          </a:p>
          <a:p>
            <a:pPr>
              <a:buNone/>
            </a:pPr>
            <a:r>
              <a:rPr lang="de-DE" sz="1400" dirty="0"/>
              <a:t>Der Gebirgszug Jura zieht sich also über Frankreich und der Schweiz bis nach Deutschland. Der Schwarzwald gehört nicht dazu! Siehe Quelle cc </a:t>
            </a:r>
            <a:r>
              <a:rPr lang="de-DE" sz="1400" dirty="0" err="1"/>
              <a:t>by</a:t>
            </a:r>
            <a:r>
              <a:rPr lang="de-DE" sz="1400" dirty="0"/>
              <a:t> </a:t>
            </a:r>
            <a:r>
              <a:rPr lang="de-DE" sz="1400" dirty="0" err="1"/>
              <a:t>sa</a:t>
            </a:r>
            <a:r>
              <a:rPr lang="de-DE" sz="1400" dirty="0"/>
              <a:t> </a:t>
            </a:r>
            <a:r>
              <a:rPr lang="de-DE" sz="1400" dirty="0">
                <a:hlinkClick r:id="rId2"/>
              </a:rPr>
              <a:t>wikipedia.org/</a:t>
            </a:r>
            <a:r>
              <a:rPr lang="de-DE" sz="1400" dirty="0" err="1">
                <a:hlinkClick r:id="rId2"/>
              </a:rPr>
              <a:t>wiki</a:t>
            </a:r>
            <a:r>
              <a:rPr lang="de-DE" sz="1400" dirty="0">
                <a:hlinkClick r:id="rId2"/>
              </a:rPr>
              <a:t>/Jura_(Gebirge)</a:t>
            </a:r>
            <a:r>
              <a:rPr lang="de-DE" sz="1400" dirty="0"/>
              <a:t> </a:t>
            </a:r>
          </a:p>
          <a:p>
            <a:pPr>
              <a:buNone/>
            </a:pPr>
            <a:endParaRPr lang="de-DE" sz="1400" dirty="0"/>
          </a:p>
          <a:p>
            <a:pPr>
              <a:buNone/>
            </a:pPr>
            <a:endParaRPr lang="de-DE" sz="1400" dirty="0"/>
          </a:p>
          <a:p>
            <a:pPr>
              <a:buNone/>
            </a:pPr>
            <a:endParaRPr lang="de-DE" sz="1400" dirty="0"/>
          </a:p>
          <a:p>
            <a:pPr>
              <a:buNone/>
            </a:pPr>
            <a:endParaRPr lang="de-DE" sz="1400" dirty="0"/>
          </a:p>
          <a:p>
            <a:pPr>
              <a:buNone/>
            </a:pP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A2415C1-F98B-477C-977D-4E151A0D1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 t="12042"/>
          <a:stretch>
            <a:fillRect/>
          </a:stretch>
        </p:blipFill>
        <p:spPr>
          <a:xfrm>
            <a:off x="5590572" y="0"/>
            <a:ext cx="6601428" cy="254300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B41C66F-FF52-2F1E-7B04-D65B14E0573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1092" b="15066"/>
          <a:stretch>
            <a:fillRect/>
          </a:stretch>
        </p:blipFill>
        <p:spPr>
          <a:xfrm>
            <a:off x="5590572" y="2877192"/>
            <a:ext cx="6629089" cy="388751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1560515-0097-F6B8-B95B-86660BB262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53" y="1111939"/>
            <a:ext cx="1334947" cy="31174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9A425C8-AFDE-F15C-7CA5-3CF368DC75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26" y="6317033"/>
            <a:ext cx="4838700" cy="4476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37CB3856-5958-9C14-7107-1C07D35A7726}"/>
              </a:ext>
            </a:extLst>
          </p:cNvPr>
          <p:cNvSpPr txBox="1"/>
          <p:nvPr/>
        </p:nvSpPr>
        <p:spPr>
          <a:xfrm>
            <a:off x="5590572" y="2543009"/>
            <a:ext cx="66014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hlinkClick r:id="rId7" tooltip="Kanton Jura"/>
              </a:rPr>
              <a:t>Kanton Jura</a:t>
            </a:r>
            <a:r>
              <a:rPr lang="de-DE" sz="1400" dirty="0"/>
              <a:t> Schweiz oder Solothurner Jura oder Jura BL oder </a:t>
            </a:r>
            <a:r>
              <a:rPr lang="de-DE" sz="1400" dirty="0">
                <a:hlinkClick r:id="rId8" tooltip="Jura und Randen (Seite nicht vorhanden)"/>
              </a:rPr>
              <a:t>Jura SH  D  Randen</a:t>
            </a:r>
            <a:endParaRPr lang="de-DE" sz="1400" dirty="0"/>
          </a:p>
          <a:p>
            <a:r>
              <a:rPr lang="de-DE" sz="1400" dirty="0"/>
              <a:t> </a:t>
            </a:r>
          </a:p>
          <a:p>
            <a:endParaRPr lang="de-DE" sz="1400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64770AF-40C7-394C-9B9C-AFB041C12B5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2002" t="4267" r="-397" b="28174"/>
          <a:stretch>
            <a:fillRect/>
          </a:stretch>
        </p:blipFill>
        <p:spPr>
          <a:xfrm>
            <a:off x="0" y="0"/>
            <a:ext cx="5590571" cy="3663829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11815DB-0671-E7FF-414F-53FF249757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22" b="-3308"/>
          <a:stretch>
            <a:fillRect/>
          </a:stretch>
        </p:blipFill>
        <p:spPr>
          <a:xfrm>
            <a:off x="210910" y="5955324"/>
            <a:ext cx="5032093" cy="72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4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39A3EFF-4D47-EED5-833B-4FAB12941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4777" y="-29441"/>
            <a:ext cx="7312238" cy="5497975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BDED5AD-50AD-D4E4-7184-1310D6407144}"/>
              </a:ext>
            </a:extLst>
          </p:cNvPr>
          <p:cNvSpPr txBox="1"/>
          <p:nvPr/>
        </p:nvSpPr>
        <p:spPr>
          <a:xfrm>
            <a:off x="7951808" y="4993049"/>
            <a:ext cx="3483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hlinkClick r:id="rId3" tooltip="Fränkische Alb"/>
              </a:rPr>
              <a:t>Fränkische Alb</a:t>
            </a:r>
            <a:r>
              <a:rPr lang="de-DE" sz="1200" dirty="0"/>
              <a:t>, Fränkischer Jura - </a:t>
            </a:r>
            <a:r>
              <a:rPr lang="de-DE" sz="1200" dirty="0">
                <a:hlinkClick r:id="rId4" tooltip="Oberpfälzer Jura"/>
              </a:rPr>
              <a:t>Oberpfälzer Jura</a:t>
            </a:r>
            <a:r>
              <a:rPr lang="de-DE" sz="1200" dirty="0"/>
              <a:t>, Teil des Fränkischen Juras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F8606B9-88D4-B2B3-4405-68FEF933B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102" y="0"/>
            <a:ext cx="4861898" cy="444467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6938B3B-8E83-FAE1-0010-FB12210BBD17}"/>
              </a:ext>
            </a:extLst>
          </p:cNvPr>
          <p:cNvSpPr txBox="1"/>
          <p:nvPr/>
        </p:nvSpPr>
        <p:spPr>
          <a:xfrm>
            <a:off x="7951808" y="4269775"/>
            <a:ext cx="60940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sz="1000" dirty="0">
                <a:hlinkClick r:id="rId6" tooltip="Schwäbische Alb"/>
              </a:rPr>
              <a:t>Schwäbische Alb</a:t>
            </a:r>
            <a:r>
              <a:rPr lang="de-DE" sz="1000" dirty="0"/>
              <a:t>, Schwäbischer Jura</a:t>
            </a:r>
          </a:p>
          <a:p>
            <a:r>
              <a:rPr lang="en-US" sz="1000" dirty="0" err="1"/>
              <a:t>Ssch</a:t>
            </a:r>
            <a:r>
              <a:rPr lang="en-US" sz="1000" dirty="0"/>
              <a:t>, CC BY-SA 3.0  </a:t>
            </a:r>
            <a:r>
              <a:rPr lang="en-US" sz="1000" dirty="0" err="1"/>
              <a:t>creativecommons.orvia</a:t>
            </a:r>
            <a:r>
              <a:rPr lang="en-US" sz="1000" dirty="0"/>
              <a:t> Wikimedia Commons</a:t>
            </a:r>
            <a:endParaRPr lang="de-DE" sz="1000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F8BFAF2-7349-C90F-7287-D6663DA89399}"/>
              </a:ext>
            </a:extLst>
          </p:cNvPr>
          <p:cNvSpPr txBox="1"/>
          <p:nvPr/>
        </p:nvSpPr>
        <p:spPr>
          <a:xfrm>
            <a:off x="261911" y="109456"/>
            <a:ext cx="446056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CH" sz="1000" b="1" dirty="0"/>
              <a:t>Thomas Römer, CC BY-SA 3.0creativecommons. via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3679485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B187C2F-360F-EC26-FB34-3886763E2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156"/>
            <a:ext cx="6976525" cy="445625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2F95E62-EEAA-C2A9-6708-0D9F57C62D5E}"/>
              </a:ext>
            </a:extLst>
          </p:cNvPr>
          <p:cNvSpPr txBox="1"/>
          <p:nvPr/>
        </p:nvSpPr>
        <p:spPr>
          <a:xfrm>
            <a:off x="488225" y="4587289"/>
            <a:ext cx="5521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/>
              <a:t>              </a:t>
            </a:r>
            <a:r>
              <a:rPr lang="de-CH" sz="1000" dirty="0"/>
              <a:t>TUBS, CC BY-SA 3.0 creativecommons.org via Wikimedia Commons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3DF85E4-D6A3-5738-87AC-A115163E28C9}"/>
              </a:ext>
            </a:extLst>
          </p:cNvPr>
          <p:cNvSpPr txBox="1"/>
          <p:nvPr/>
        </p:nvSpPr>
        <p:spPr>
          <a:xfrm>
            <a:off x="2088" y="5211264"/>
            <a:ext cx="121899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Der </a:t>
            </a:r>
            <a:r>
              <a:rPr lang="de-DE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Regionale Naturpark Haut-Jura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de-DE" sz="14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Französische Sprache"/>
              </a:rPr>
              <a:t>frz.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DE" sz="1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Parc </a:t>
            </a:r>
            <a:r>
              <a:rPr lang="de-DE" sz="14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naturel</a:t>
            </a:r>
            <a:r>
              <a:rPr lang="de-DE" sz="1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14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régional</a:t>
            </a:r>
            <a:r>
              <a:rPr lang="de-DE" sz="1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du Haut-Jura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liegt im südwestlichen Abschnitt des </a:t>
            </a:r>
            <a:r>
              <a:rPr lang="de-DE" sz="14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Jura (Gebirge)"/>
              </a:rPr>
              <a:t>Juragebirges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 den </a:t>
            </a:r>
            <a:r>
              <a:rPr lang="de-DE" sz="1400" b="1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Region (Frankreich)"/>
              </a:rPr>
              <a:t>französischen Regionen</a:t>
            </a:r>
            <a:r>
              <a:rPr lang="de-DE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DE" sz="1400" b="1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Bourgogne-Franche-Comté"/>
              </a:rPr>
              <a:t>Bourgogne-Franche-Comté</a:t>
            </a:r>
            <a:r>
              <a:rPr lang="de-DE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sowie </a:t>
            </a:r>
            <a:r>
              <a:rPr lang="de-DE" sz="1400" b="1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Auvergne-Rhône-Alpes"/>
              </a:rPr>
              <a:t>Auvergne-Rhône-Alpes</a:t>
            </a:r>
            <a:r>
              <a:rPr lang="de-DE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und grenzt im Osten teilweise an das </a:t>
            </a:r>
            <a:r>
              <a:rPr lang="de-DE" sz="14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8" tooltip="Schweiz"/>
              </a:rPr>
              <a:t>schweizerische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Staatsgebiet und an den dort befindlichen </a:t>
            </a:r>
            <a:r>
              <a:rPr lang="de-DE" sz="1400" b="1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9" tooltip="Parc naturel régional Jura vaudois"/>
              </a:rPr>
              <a:t>Parc </a:t>
            </a:r>
            <a:r>
              <a:rPr lang="de-DE" sz="1400" b="1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9" tooltip="Parc naturel régional Jura vaudois"/>
              </a:rPr>
              <a:t>naturel</a:t>
            </a:r>
            <a:r>
              <a:rPr lang="de-DE" sz="1400" b="1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9" tooltip="Parc naturel régional Jura vaudois"/>
              </a:rPr>
              <a:t> </a:t>
            </a:r>
            <a:r>
              <a:rPr lang="de-DE" sz="1400" b="1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9" tooltip="Parc naturel régional Jura vaudois"/>
              </a:rPr>
              <a:t>régional</a:t>
            </a:r>
            <a:r>
              <a:rPr lang="de-DE" sz="1400" b="1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9" tooltip="Parc naturel régional Jura vaudois"/>
              </a:rPr>
              <a:t> Jura </a:t>
            </a:r>
            <a:r>
              <a:rPr lang="de-DE" sz="1400" b="1" i="0" u="none" strike="noStrike" dirty="0" err="1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9" tooltip="Parc naturel régional Jura vaudois"/>
              </a:rPr>
              <a:t>vaudois</a:t>
            </a:r>
            <a:r>
              <a:rPr lang="de-DE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Der nordöstliche Teil des Naturparks liegt im </a:t>
            </a:r>
            <a:r>
              <a:rPr lang="de-DE" sz="1400" b="1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0" tooltip="Département Doubs"/>
              </a:rPr>
              <a:t>Département Doubs</a:t>
            </a:r>
            <a:r>
              <a:rPr lang="de-DE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und umgrenzt etwa den Oberlauf des Flusses </a:t>
            </a:r>
            <a:r>
              <a:rPr lang="de-DE" sz="14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1" tooltip="Doubs"/>
              </a:rPr>
              <a:t>Doubs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Der mittlere Teil liegt im </a:t>
            </a:r>
            <a:r>
              <a:rPr lang="de-DE" sz="1400" b="1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2" tooltip="Département Jura"/>
              </a:rPr>
              <a:t>Département Jura</a:t>
            </a:r>
            <a:r>
              <a:rPr lang="de-DE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und umfasst das Gebiet vom </a:t>
            </a:r>
            <a:r>
              <a:rPr lang="de-DE" sz="14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Hochjura</a:t>
            </a:r>
            <a:r>
              <a:rPr lang="de-DE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(frz. </a:t>
            </a:r>
            <a:r>
              <a:rPr lang="de-DE" sz="1400" b="1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Haut-Jura</a:t>
            </a:r>
            <a:r>
              <a:rPr lang="de-DE" sz="14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mit den höchsten Erhebungen des Parks im Osten bis zum Tal des </a:t>
            </a:r>
            <a:r>
              <a:rPr lang="de-DE" sz="14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3" tooltip="Ain"/>
              </a:rPr>
              <a:t>Ain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im Westen. Der südliche Teil liegt im </a:t>
            </a:r>
            <a:r>
              <a:rPr lang="de-DE" sz="14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4" tooltip="Département Ain"/>
              </a:rPr>
              <a:t>Département Ain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 der benachbarten Region </a:t>
            </a:r>
            <a:r>
              <a:rPr lang="de-DE" sz="14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Rhône-Alpes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und reicht im Süden bis an das </a:t>
            </a:r>
            <a:r>
              <a:rPr lang="de-DE" sz="14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5" tooltip="Französisches Rhonetal"/>
              </a:rPr>
              <a:t>Rhônetal</a:t>
            </a:r>
            <a:r>
              <a:rPr lang="de-DE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heran.</a:t>
            </a:r>
          </a:p>
          <a:p>
            <a:pPr algn="l"/>
            <a:endParaRPr lang="de-DE" sz="14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3B80CBC-DD1D-B009-0ECD-68B3DCCCB0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09320" y="0"/>
            <a:ext cx="3964421" cy="485998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86F46A47-C83F-A9A9-12EC-A506624EAC03}"/>
              </a:ext>
            </a:extLst>
          </p:cNvPr>
          <p:cNvSpPr txBox="1"/>
          <p:nvPr/>
        </p:nvSpPr>
        <p:spPr>
          <a:xfrm>
            <a:off x="8426368" y="3731039"/>
            <a:ext cx="54401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1000" dirty="0"/>
              <a:t>Parc </a:t>
            </a:r>
            <a:r>
              <a:rPr lang="de-CH" sz="1000" dirty="0" err="1"/>
              <a:t>naturel</a:t>
            </a:r>
            <a:r>
              <a:rPr lang="de-CH" sz="1000" dirty="0"/>
              <a:t> </a:t>
            </a:r>
            <a:r>
              <a:rPr lang="de-CH" sz="1000" dirty="0" err="1"/>
              <a:t>régional</a:t>
            </a:r>
            <a:r>
              <a:rPr lang="de-CH" sz="1000" dirty="0"/>
              <a:t> du Haut-Jura</a:t>
            </a:r>
          </a:p>
          <a:p>
            <a:pPr algn="ctr"/>
            <a:r>
              <a:rPr lang="de-CH" sz="1000" dirty="0"/>
              <a:t> CC BY-SA 3.0 via</a:t>
            </a:r>
            <a:br>
              <a:rPr lang="de-CH" sz="1000" dirty="0"/>
            </a:br>
            <a:r>
              <a:rPr lang="de-CH" sz="1000" dirty="0" err="1"/>
              <a:t>via</a:t>
            </a:r>
            <a:r>
              <a:rPr lang="de-CH" sz="1000" dirty="0"/>
              <a:t> Wikimedia Commons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26FFE85F-C642-A21F-55CC-FBA32AA718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12" y="3254223"/>
            <a:ext cx="1422143" cy="380177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6C497DD7-5237-09C6-9E9E-A567627638B1}"/>
              </a:ext>
            </a:extLst>
          </p:cNvPr>
          <p:cNvSpPr txBox="1"/>
          <p:nvPr/>
        </p:nvSpPr>
        <p:spPr>
          <a:xfrm>
            <a:off x="2088" y="-22853"/>
            <a:ext cx="121899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="1" dirty="0"/>
              <a:t>Département Jura </a:t>
            </a:r>
            <a:r>
              <a:rPr lang="de-DE" sz="1400" b="1" dirty="0">
                <a:hlinkClick r:id="rId18" tooltip="Frankreich"/>
              </a:rPr>
              <a:t>–</a:t>
            </a:r>
            <a:r>
              <a:rPr lang="de-DE" sz="1400" b="1" dirty="0"/>
              <a:t> </a:t>
            </a:r>
            <a:r>
              <a:rPr lang="de-DE" sz="1400" dirty="0">
                <a:hlinkClick r:id="rId18" tooltip="Frankreich"/>
              </a:rPr>
              <a:t>französisches </a:t>
            </a:r>
            <a:r>
              <a:rPr lang="de-DE" sz="1400" dirty="0"/>
              <a:t> </a:t>
            </a:r>
            <a:r>
              <a:rPr lang="de-DE" sz="1400" dirty="0">
                <a:hlinkClick r:id="rId19" tooltip="Département"/>
              </a:rPr>
              <a:t>Département</a:t>
            </a:r>
            <a:r>
              <a:rPr lang="de-DE" sz="1400" dirty="0"/>
              <a:t> Jura im Osten des Landes in der </a:t>
            </a:r>
            <a:r>
              <a:rPr lang="de-DE" sz="1400" dirty="0">
                <a:hlinkClick r:id="rId5" tooltip="Region (Frankreich)"/>
              </a:rPr>
              <a:t>Region</a:t>
            </a:r>
            <a:r>
              <a:rPr lang="de-DE" sz="1400" dirty="0"/>
              <a:t> </a:t>
            </a:r>
            <a:r>
              <a:rPr lang="de-DE" sz="1400" dirty="0">
                <a:hlinkClick r:id="rId6" tooltip="Bourgogne-Franche-Comté"/>
              </a:rPr>
              <a:t>Bourgogne-Franche-Comté</a:t>
            </a:r>
            <a:endParaRPr lang="de-DE" sz="1400" dirty="0"/>
          </a:p>
          <a:p>
            <a:r>
              <a:rPr lang="de-DE" sz="1400" dirty="0"/>
              <a:t> an der </a:t>
            </a:r>
            <a:r>
              <a:rPr lang="de-DE" sz="1400" dirty="0">
                <a:hlinkClick r:id="rId20" tooltip="Grenze zwischen Frankreich und der Schweiz"/>
              </a:rPr>
              <a:t>Grenze zwischen Frankreich und der Schweiz</a:t>
            </a:r>
            <a:r>
              <a:rPr lang="de-DE" sz="1400" dirty="0"/>
              <a:t> und ist nach dem Gebirge </a:t>
            </a:r>
            <a:r>
              <a:rPr lang="de-DE" sz="1400" dirty="0">
                <a:hlinkClick r:id="rId4" tooltip="Jura (Gebirge)"/>
              </a:rPr>
              <a:t>Jura</a:t>
            </a:r>
            <a:r>
              <a:rPr lang="de-DE" sz="1400" dirty="0"/>
              <a:t> benannt. 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63332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4905CBB-D5A9-DC4A-8030-7B5DDFEA9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154" y="663272"/>
            <a:ext cx="6148487" cy="388557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59748BE-988F-3C1C-386C-E51F1608DE7A}"/>
              </a:ext>
            </a:extLst>
          </p:cNvPr>
          <p:cNvSpPr txBox="1"/>
          <p:nvPr/>
        </p:nvSpPr>
        <p:spPr>
          <a:xfrm>
            <a:off x="551661" y="29394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>
                <a:hlinkClick r:id="rId3" tooltip="Département Jura"/>
              </a:rPr>
              <a:t>Département Jura</a:t>
            </a:r>
            <a:r>
              <a:rPr lang="de-DE" sz="1800" dirty="0"/>
              <a:t> in Frankreich</a:t>
            </a:r>
            <a:endParaRPr lang="de-CH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EDF190E-7284-7FA1-58EA-07D75F0C8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89" y="663272"/>
            <a:ext cx="3828514" cy="388557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9A726E2-7342-CA54-BE1A-E474DC028F80}"/>
              </a:ext>
            </a:extLst>
          </p:cNvPr>
          <p:cNvSpPr txBox="1"/>
          <p:nvPr/>
        </p:nvSpPr>
        <p:spPr>
          <a:xfrm>
            <a:off x="200052" y="4696443"/>
            <a:ext cx="117918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dirty="0"/>
              <a:t>Das </a:t>
            </a:r>
            <a:r>
              <a:rPr lang="de-DE" b="1" dirty="0"/>
              <a:t>Département Jura</a:t>
            </a:r>
            <a:r>
              <a:rPr lang="de-DE" dirty="0"/>
              <a:t> F - </a:t>
            </a:r>
            <a:r>
              <a:rPr lang="de-DE" i="1" dirty="0"/>
              <a:t>Département du Jura - </a:t>
            </a:r>
            <a:r>
              <a:rPr lang="de-DE" dirty="0"/>
              <a:t>ist das </a:t>
            </a:r>
            <a:r>
              <a:rPr lang="de-DE" dirty="0">
                <a:hlinkClick r:id="rId5" tooltip="Frankreich"/>
              </a:rPr>
              <a:t>französische</a:t>
            </a:r>
            <a:r>
              <a:rPr lang="de-DE" dirty="0"/>
              <a:t> </a:t>
            </a:r>
            <a:r>
              <a:rPr lang="de-DE" dirty="0">
                <a:hlinkClick r:id="rId6" tooltip="Département"/>
              </a:rPr>
              <a:t>Département</a:t>
            </a:r>
            <a:r>
              <a:rPr lang="de-DE" dirty="0"/>
              <a:t> mit der Ordnungsnummer 39. </a:t>
            </a:r>
            <a:br>
              <a:rPr lang="de-DE" dirty="0"/>
            </a:br>
            <a:r>
              <a:rPr lang="de-DE" dirty="0"/>
              <a:t>Es liegt im Osten Frankreichs in der </a:t>
            </a:r>
            <a:r>
              <a:rPr lang="de-DE" dirty="0">
                <a:hlinkClick r:id="rId7" tooltip="Region (Frankreich)"/>
              </a:rPr>
              <a:t>Region</a:t>
            </a:r>
            <a:r>
              <a:rPr lang="de-DE" dirty="0"/>
              <a:t> </a:t>
            </a:r>
            <a:r>
              <a:rPr lang="de-DE" dirty="0">
                <a:hlinkClick r:id="rId8" tooltip="Bourgogne-Franche-Comté"/>
              </a:rPr>
              <a:t>Bourgogne-Franche-Comté</a:t>
            </a:r>
            <a:r>
              <a:rPr lang="de-DE" dirty="0"/>
              <a:t> an der </a:t>
            </a:r>
            <a:r>
              <a:rPr lang="de-DE" dirty="0">
                <a:hlinkClick r:id="rId9" tooltip="Grenze zwischen Frankreich und der Schweiz"/>
              </a:rPr>
              <a:t>Grenze zwischen Frankreich und der Schweiz</a:t>
            </a:r>
            <a:r>
              <a:rPr lang="de-DE" dirty="0"/>
              <a:t> und ist nach dem Gebirge </a:t>
            </a:r>
            <a:r>
              <a:rPr lang="de-DE" dirty="0">
                <a:hlinkClick r:id="rId10" tooltip="Jura (Gebirge)"/>
              </a:rPr>
              <a:t>Jura</a:t>
            </a:r>
            <a:r>
              <a:rPr lang="de-DE" dirty="0"/>
              <a:t> benannt. </a:t>
            </a:r>
          </a:p>
          <a:p>
            <a:pPr>
              <a:buNone/>
            </a:pPr>
            <a:endParaRPr lang="de-DE" dirty="0"/>
          </a:p>
          <a:p>
            <a:pPr>
              <a:buNone/>
            </a:pPr>
            <a:r>
              <a:rPr lang="de-DE" dirty="0"/>
              <a:t>Das Département grenzt im Norden an das </a:t>
            </a:r>
            <a:r>
              <a:rPr lang="de-DE" dirty="0">
                <a:hlinkClick r:id="rId11" tooltip="Département Haute-Saône"/>
              </a:rPr>
              <a:t>Département Haute-Saône</a:t>
            </a:r>
            <a:r>
              <a:rPr lang="de-DE" dirty="0"/>
              <a:t>, im Osten an das </a:t>
            </a:r>
            <a:r>
              <a:rPr lang="de-DE" dirty="0">
                <a:hlinkClick r:id="rId12" tooltip="Département Doubs"/>
              </a:rPr>
              <a:t>Département Doubs</a:t>
            </a:r>
            <a:r>
              <a:rPr lang="de-DE" dirty="0"/>
              <a:t> und den </a:t>
            </a:r>
            <a:r>
              <a:rPr lang="de-DE" dirty="0">
                <a:hlinkClick r:id="rId13" tooltip="Schweiz"/>
              </a:rPr>
              <a:t>Schweizer</a:t>
            </a:r>
            <a:r>
              <a:rPr lang="de-DE" dirty="0"/>
              <a:t> </a:t>
            </a:r>
            <a:r>
              <a:rPr lang="de-DE" dirty="0">
                <a:hlinkClick r:id="rId14" tooltip="Kanton Waadt"/>
              </a:rPr>
              <a:t>Kanton Waadt</a:t>
            </a:r>
            <a:r>
              <a:rPr lang="de-DE" dirty="0"/>
              <a:t>, im Süden an das </a:t>
            </a:r>
            <a:r>
              <a:rPr lang="de-DE" dirty="0">
                <a:hlinkClick r:id="rId15" tooltip="Département Ain"/>
              </a:rPr>
              <a:t>Département Ain</a:t>
            </a:r>
            <a:r>
              <a:rPr lang="de-DE" dirty="0"/>
              <a:t>, im Westen an das </a:t>
            </a:r>
            <a:r>
              <a:rPr lang="de-DE" dirty="0">
                <a:hlinkClick r:id="rId16" tooltip="Département Saône-et-Loire"/>
              </a:rPr>
              <a:t>Département Saône-et-Loire</a:t>
            </a:r>
            <a:r>
              <a:rPr lang="de-DE" dirty="0"/>
              <a:t> sowie im Nordwesten an das </a:t>
            </a:r>
            <a:r>
              <a:rPr lang="de-DE" dirty="0">
                <a:hlinkClick r:id="rId17" tooltip="Département Côte-d’Or"/>
              </a:rPr>
              <a:t>Département Côte-d’Or</a:t>
            </a:r>
            <a:r>
              <a:rPr lang="de-D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0586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32F9989-D183-97DB-564D-820270D76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2"/>
            <a:ext cx="12192000" cy="681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69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8A4C6823-4D9A-1D65-0DF0-61EFEE421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60" y="0"/>
            <a:ext cx="10202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60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Breitbild</PresentationFormat>
  <Paragraphs>26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 Krämer</dc:creator>
  <cp:lastModifiedBy>Jürg Krämer</cp:lastModifiedBy>
  <cp:revision>1</cp:revision>
  <dcterms:created xsi:type="dcterms:W3CDTF">2026-03-22T14:53:31Z</dcterms:created>
  <dcterms:modified xsi:type="dcterms:W3CDTF">2026-03-22T16:15:06Z</dcterms:modified>
</cp:coreProperties>
</file>